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autoCompressPictures="0">
  <p:sldMasterIdLst>
    <p:sldMasterId id="2147483659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81997F56-DEED-4B47-8CAF-FFE1DD7730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1619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presProps" Target="presProps.xml"  /><Relationship Id="rId18" Type="http://schemas.openxmlformats.org/officeDocument/2006/relationships/viewProps" Target="viewProps.xml"  /><Relationship Id="rId19" Type="http://schemas.openxmlformats.org/officeDocument/2006/relationships/theme" Target="theme/theme1.xml"  /><Relationship Id="rId2" Type="http://schemas.openxmlformats.org/officeDocument/2006/relationships/notesMaster" Target="notesMasters/notesMaster1.xml"  /><Relationship Id="rId20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3bd0972ed8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23bd0972ed8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6de51c3bc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6de51c3bc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6e145e39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6e145e39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6e145e39f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6e145e39f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6de51c3bc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6de51c3bc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3bd0972ed8_3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3bd0972ed8_3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3bd0972ed8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3bd0972ed8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3bd0972ed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3bd0972ed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3bda27e728_6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3bda27e728_6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3bda27e728_6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3bda27e728_6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3bd0972ed8_3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3bd0972ed8_3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3bda27e72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3bda27e72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3bda27e72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3bda27e72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3bda27e72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3bda27e72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717025" y="1280400"/>
            <a:ext cx="3436500" cy="21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52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717025" y="3445200"/>
            <a:ext cx="3945300" cy="4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" name="Google Shape;27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" name="Google Shape;3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" name="Google Shape;35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6" name="Google Shape;36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0" name="Google Shape;4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0.xml"  /><Relationship Id="rId3" Type="http://schemas.openxmlformats.org/officeDocument/2006/relationships/image" Target="../media/image13.png"  /><Relationship Id="rId4" Type="http://schemas.openxmlformats.org/officeDocument/2006/relationships/image" Target="../media/image14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15.png"  /><Relationship Id="rId4" Type="http://schemas.openxmlformats.org/officeDocument/2006/relationships/image" Target="../media/image16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2.xml"  /><Relationship Id="rId3" Type="http://schemas.openxmlformats.org/officeDocument/2006/relationships/image" Target="../media/image17.gif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1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5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4.xml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4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9.png"  /><Relationship Id="rId4" Type="http://schemas.openxmlformats.org/officeDocument/2006/relationships/image" Target="../media/image10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11.png"  /><Relationship Id="rId4" Type="http://schemas.openxmlformats.org/officeDocument/2006/relationships/image" Target="../media/image12.png"  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54700" y="2770550"/>
            <a:ext cx="9035400" cy="31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1628975" y="1856550"/>
            <a:ext cx="5869200" cy="14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Maker’s Day</a:t>
            </a:r>
            <a:endParaRPr b="1" sz="6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2384650" y="3955850"/>
            <a:ext cx="44808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척추수술 2300만원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2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AI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875" y="1349113"/>
            <a:ext cx="1902901" cy="245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8775" y="2178075"/>
            <a:ext cx="1814874" cy="23083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2"/>
          <p:cNvSpPr/>
          <p:nvPr/>
        </p:nvSpPr>
        <p:spPr>
          <a:xfrm>
            <a:off x="4188425" y="1350550"/>
            <a:ext cx="4501800" cy="3134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2"/>
          <p:cNvSpPr txBox="1"/>
          <p:nvPr/>
        </p:nvSpPr>
        <p:spPr>
          <a:xfrm>
            <a:off x="4293575" y="1424200"/>
            <a:ext cx="4291500" cy="29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젯슨나노에서 실행시키기 완료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CUDA 설치를 통해 실시간 처리 할 예정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3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3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3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3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3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FRONT-END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" name="Google Shape;2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3249" y="1997152"/>
            <a:ext cx="2629500" cy="2949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098" y="919700"/>
            <a:ext cx="2300050" cy="26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3"/>
          <p:cNvSpPr/>
          <p:nvPr/>
        </p:nvSpPr>
        <p:spPr>
          <a:xfrm>
            <a:off x="988925" y="1531350"/>
            <a:ext cx="2807400" cy="2080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"/>
          <p:cNvSpPr txBox="1"/>
          <p:nvPr/>
        </p:nvSpPr>
        <p:spPr>
          <a:xfrm>
            <a:off x="1022200" y="1559550"/>
            <a:ext cx="2736600" cy="20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FIGMA 웹 디자인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FIGMA DEVMODE기반 코딩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페이지 이동 버튼 구현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4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BACK</a:t>
            </a: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-END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9" name="Google Shape;2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5850" y="1219650"/>
            <a:ext cx="5150000" cy="365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4"/>
          <p:cNvSpPr/>
          <p:nvPr/>
        </p:nvSpPr>
        <p:spPr>
          <a:xfrm>
            <a:off x="306650" y="1077200"/>
            <a:ext cx="3264900" cy="2125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4"/>
          <p:cNvSpPr txBox="1"/>
          <p:nvPr/>
        </p:nvSpPr>
        <p:spPr>
          <a:xfrm>
            <a:off x="353300" y="1097900"/>
            <a:ext cx="3171600" cy="20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Node.js 서버 구축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MySQL DB 생성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Express, Node.js, MySQL 연동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	회원가입, 로그인 구현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5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5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5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5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Plan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53" name="Google Shape;253;p25"/>
          <p:cNvGraphicFramePr/>
          <p:nvPr/>
        </p:nvGraphicFramePr>
        <p:xfrm>
          <a:off x="952500" y="104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{81997F56-DEED-4B47-8CAF-FFE1DD773009}</a:tableStyleId>
              </a:tblPr>
              <a:tblGrid>
                <a:gridCol w="1437875"/>
                <a:gridCol w="5801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8/16(수)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CSV파일 수집, 통신, CUDA 세팅 완료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8/17(목)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 배포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8/18(금)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8/19(토)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검증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8/20(일)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모니터링 및 유지보수, PPT제작 시작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8/21(월)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PPT제작 완료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8/22(화)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발표 연습 및 마무리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8/23(수)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최종발표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6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6"/>
          <p:cNvSpPr txBox="1"/>
          <p:nvPr/>
        </p:nvSpPr>
        <p:spPr>
          <a:xfrm>
            <a:off x="1781375" y="1704150"/>
            <a:ext cx="5869200" cy="14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Thank you</a:t>
            </a:r>
            <a:endParaRPr b="1" sz="60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26"/>
          <p:cNvSpPr txBox="1"/>
          <p:nvPr/>
        </p:nvSpPr>
        <p:spPr>
          <a:xfrm>
            <a:off x="1628975" y="1856550"/>
            <a:ext cx="5869200" cy="14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Thank you</a:t>
            </a:r>
            <a:endParaRPr b="1" sz="6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4"/>
          <p:cNvGrpSpPr/>
          <p:nvPr/>
        </p:nvGrpSpPr>
        <p:grpSpPr>
          <a:xfrm>
            <a:off x="2451950" y="1518863"/>
            <a:ext cx="4514025" cy="728405"/>
            <a:chOff x="2451950" y="1458325"/>
            <a:chExt cx="4514025" cy="789000"/>
          </a:xfrm>
        </p:grpSpPr>
        <p:sp>
          <p:nvSpPr>
            <p:cNvPr id="71" name="Google Shape;71;p14"/>
            <p:cNvSpPr/>
            <p:nvPr/>
          </p:nvSpPr>
          <p:spPr>
            <a:xfrm>
              <a:off x="2451950" y="1458325"/>
              <a:ext cx="4060098" cy="778518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5491775" y="1468825"/>
              <a:ext cx="1474200" cy="778500"/>
            </a:xfrm>
            <a:prstGeom prst="homePlate">
              <a:avLst>
                <a:gd fmla="val 50000" name="adj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14"/>
          <p:cNvGrpSpPr/>
          <p:nvPr/>
        </p:nvGrpSpPr>
        <p:grpSpPr>
          <a:xfrm>
            <a:off x="2451950" y="2581065"/>
            <a:ext cx="5047425" cy="728405"/>
            <a:chOff x="2451950" y="2520450"/>
            <a:chExt cx="5047425" cy="789000"/>
          </a:xfrm>
        </p:grpSpPr>
        <p:sp>
          <p:nvSpPr>
            <p:cNvPr id="74" name="Google Shape;74;p14"/>
            <p:cNvSpPr/>
            <p:nvPr/>
          </p:nvSpPr>
          <p:spPr>
            <a:xfrm>
              <a:off x="2451950" y="2520450"/>
              <a:ext cx="4250394" cy="778518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6025175" y="2530950"/>
              <a:ext cx="1474200" cy="778500"/>
            </a:xfrm>
            <a:prstGeom prst="homePlate">
              <a:avLst>
                <a:gd fmla="val 50000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" name="Google Shape;76;p14"/>
          <p:cNvGrpSpPr/>
          <p:nvPr/>
        </p:nvGrpSpPr>
        <p:grpSpPr>
          <a:xfrm>
            <a:off x="2451950" y="3595997"/>
            <a:ext cx="5504625" cy="728405"/>
            <a:chOff x="2451950" y="3535375"/>
            <a:chExt cx="5504625" cy="789000"/>
          </a:xfrm>
        </p:grpSpPr>
        <p:sp>
          <p:nvSpPr>
            <p:cNvPr id="77" name="Google Shape;77;p14"/>
            <p:cNvSpPr/>
            <p:nvPr/>
          </p:nvSpPr>
          <p:spPr>
            <a:xfrm>
              <a:off x="2451950" y="3535375"/>
              <a:ext cx="4628934" cy="778518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6482375" y="3545875"/>
              <a:ext cx="1474200" cy="778500"/>
            </a:xfrm>
            <a:prstGeom prst="homePlate">
              <a:avLst>
                <a:gd fmla="val 50000" name="adj"/>
              </a:avLst>
            </a:prstGeom>
            <a:solidFill>
              <a:srgbClr val="274E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4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CONTENT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3306875" y="1626625"/>
            <a:ext cx="22908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Arduino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3306875" y="2665150"/>
            <a:ext cx="26802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AI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4"/>
          <p:cNvSpPr txBox="1"/>
          <p:nvPr/>
        </p:nvSpPr>
        <p:spPr>
          <a:xfrm>
            <a:off x="3306875" y="3703675"/>
            <a:ext cx="30390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Frontend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Arduino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4188425" y="1350550"/>
            <a:ext cx="4607100" cy="3134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524375" y="1071875"/>
            <a:ext cx="12954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1659625" y="3044950"/>
            <a:ext cx="658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4540000" y="1570475"/>
            <a:ext cx="41835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4425700" y="1570475"/>
            <a:ext cx="4297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감압 방석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방석 구현에 필요한 선정리 내설설, 바느질 완료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사람 마다 다른 무게 영점 조절을 위한 스위치, on, off를 위한 슬라이드 스위치 제작 및 코드 작성 완료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방석에 있는 센서들의 빵판과 보드를 보관하기 위한 (case) 제작 완료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출전 모듈과 배터리 장착 완료(case에 보관)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25" y="978723"/>
            <a:ext cx="2629500" cy="3570588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6105900" y="724650"/>
            <a:ext cx="1645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Arduino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4188425" y="1350550"/>
            <a:ext cx="4607100" cy="3134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524375" y="1071875"/>
            <a:ext cx="12954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1659625" y="3044950"/>
            <a:ext cx="658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4459975" y="1518900"/>
            <a:ext cx="4069200" cy="27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스탠드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조도센서 구멍, 네오픽셀 전선 구멍 구현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스탠드 모델링, 프린팅 완료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각 부품 접착, 사포질  완료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도색 작업 진행 중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162" y="995300"/>
            <a:ext cx="1537221" cy="204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2550" y="1978182"/>
            <a:ext cx="2055250" cy="250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Arduino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4188425" y="1350550"/>
            <a:ext cx="4607100" cy="3134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 txBox="1"/>
          <p:nvPr/>
        </p:nvSpPr>
        <p:spPr>
          <a:xfrm>
            <a:off x="524375" y="1071875"/>
            <a:ext cx="12954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17"/>
          <p:cNvSpPr txBox="1"/>
          <p:nvPr/>
        </p:nvSpPr>
        <p:spPr>
          <a:xfrm>
            <a:off x="1659625" y="3044950"/>
            <a:ext cx="658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17"/>
          <p:cNvSpPr txBox="1"/>
          <p:nvPr/>
        </p:nvSpPr>
        <p:spPr>
          <a:xfrm>
            <a:off x="4459975" y="1518900"/>
            <a:ext cx="4069200" cy="27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통신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블루투스 ➡️ 와이파이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➡️ 블루투스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블루투스 모듈 오류 원인 파악 및 부품교체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아두이노 - PC 간 블루투스 통신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아두이노 - 아두이노 간 블루투스 통신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데이터 송/수신을 위해 코드 업데이트 예정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125" y="692850"/>
            <a:ext cx="3027250" cy="403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AI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5" name="Google Shape;14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475" y="3509375"/>
            <a:ext cx="3067401" cy="12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 rotWithShape="1">
          <a:blip r:embed="rId4">
            <a:alphaModFix/>
          </a:blip>
          <a:srcRect b="0" l="632" r="4902" t="1224"/>
          <a:stretch/>
        </p:blipFill>
        <p:spPr>
          <a:xfrm>
            <a:off x="502875" y="1060623"/>
            <a:ext cx="3464701" cy="22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8"/>
          <p:cNvSpPr/>
          <p:nvPr/>
        </p:nvSpPr>
        <p:spPr>
          <a:xfrm>
            <a:off x="4188425" y="1350550"/>
            <a:ext cx="4607100" cy="3134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 txBox="1"/>
          <p:nvPr/>
        </p:nvSpPr>
        <p:spPr>
          <a:xfrm>
            <a:off x="4241075" y="1445200"/>
            <a:ext cx="4501800" cy="29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자세교정을 위한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거북목, 어깨 비대칭 모델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제작 완료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자세가 바르면 ‘</a:t>
            </a: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good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’을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표시하고,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그렇지 않으면 각각 ‘</a:t>
            </a: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Textneck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’, ‘</a:t>
            </a: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Shoulder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’ 표시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자세가 바르지 못할 경우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에는,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그 횟수를 세서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글자 옆에 count 횟수를 나타냄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AI를 학습시킬수록 정확도가 올라감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9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9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9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9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9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AI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4188425" y="1350550"/>
            <a:ext cx="4501800" cy="3134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 txBox="1"/>
          <p:nvPr/>
        </p:nvSpPr>
        <p:spPr>
          <a:xfrm>
            <a:off x="4262725" y="1518900"/>
            <a:ext cx="4291500" cy="23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EDA 및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전처리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Visibility 분포 확인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-&gt;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Visibility는 해당 관절을 얼마나 잘 추적하고 있는지에 대한 지표로, 이 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수치가 낮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으면 학습을 진행하는데에 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방해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가 되는 요소로 판단.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-&gt;관절 13까지 0.9 이상으로 잘 관측된다.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(상체에서 어깨 라인까지 데이터만 남기고 제거.)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2" name="Google Shape;162;p19"/>
          <p:cNvPicPr preferRelativeResize="0"/>
          <p:nvPr/>
        </p:nvPicPr>
        <p:blipFill rotWithShape="1">
          <a:blip r:embed="rId3">
            <a:alphaModFix/>
          </a:blip>
          <a:srcRect b="44395" l="0" r="0" t="0"/>
          <a:stretch/>
        </p:blipFill>
        <p:spPr>
          <a:xfrm>
            <a:off x="258425" y="1245475"/>
            <a:ext cx="3930001" cy="195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9"/>
          <p:cNvPicPr preferRelativeResize="0"/>
          <p:nvPr/>
        </p:nvPicPr>
        <p:blipFill rotWithShape="1">
          <a:blip r:embed="rId4">
            <a:alphaModFix/>
          </a:blip>
          <a:srcRect b="0" l="0" r="49341" t="0"/>
          <a:stretch/>
        </p:blipFill>
        <p:spPr>
          <a:xfrm>
            <a:off x="1351775" y="1772128"/>
            <a:ext cx="2629501" cy="30066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19"/>
          <p:cNvCxnSpPr/>
          <p:nvPr/>
        </p:nvCxnSpPr>
        <p:spPr>
          <a:xfrm flipH="1">
            <a:off x="316075" y="2777025"/>
            <a:ext cx="7800" cy="408600"/>
          </a:xfrm>
          <a:prstGeom prst="straightConnector1">
            <a:avLst/>
          </a:prstGeom>
          <a:noFill/>
          <a:ln cap="flat" cmpd="sng" w="38100">
            <a:solidFill>
              <a:srgbClr val="32538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9"/>
          <p:cNvCxnSpPr/>
          <p:nvPr/>
        </p:nvCxnSpPr>
        <p:spPr>
          <a:xfrm flipH="1">
            <a:off x="1136825" y="2777025"/>
            <a:ext cx="7800" cy="408600"/>
          </a:xfrm>
          <a:prstGeom prst="straightConnector1">
            <a:avLst/>
          </a:prstGeom>
          <a:noFill/>
          <a:ln cap="flat" cmpd="sng" w="38100">
            <a:solidFill>
              <a:srgbClr val="32538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9"/>
          <p:cNvCxnSpPr/>
          <p:nvPr/>
        </p:nvCxnSpPr>
        <p:spPr>
          <a:xfrm flipH="1">
            <a:off x="300725" y="3198225"/>
            <a:ext cx="843900" cy="2100"/>
          </a:xfrm>
          <a:prstGeom prst="straightConnector1">
            <a:avLst/>
          </a:prstGeom>
          <a:noFill/>
          <a:ln cap="flat" cmpd="sng" w="38100">
            <a:solidFill>
              <a:srgbClr val="32538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19"/>
          <p:cNvCxnSpPr/>
          <p:nvPr/>
        </p:nvCxnSpPr>
        <p:spPr>
          <a:xfrm rot="10800000">
            <a:off x="323825" y="2791425"/>
            <a:ext cx="820800" cy="1500"/>
          </a:xfrm>
          <a:prstGeom prst="straightConnector1">
            <a:avLst/>
          </a:prstGeom>
          <a:noFill/>
          <a:ln cap="flat" cmpd="sng" w="38100">
            <a:solidFill>
              <a:srgbClr val="32538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0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AI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0"/>
          <p:cNvSpPr/>
          <p:nvPr/>
        </p:nvSpPr>
        <p:spPr>
          <a:xfrm>
            <a:off x="4188425" y="1350550"/>
            <a:ext cx="4501800" cy="3134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0"/>
          <p:cNvSpPr txBox="1"/>
          <p:nvPr/>
        </p:nvSpPr>
        <p:spPr>
          <a:xfrm>
            <a:off x="4293575" y="1801775"/>
            <a:ext cx="4291500" cy="23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EDA 및 전처리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상관계수 확인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-&gt;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13 * 4개의 상관계수를 모두 그래프로 표현하기 어려울 것으로 판단.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-&gt; 각각의 관절 정보에 대한 상관계수를 뽑아내는 stats 모듈의 pearsonr 함수를 만들어 낮은 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상관계수들을 판별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함.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=&gt; 1-12까지의 관절 정보 중에서 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visibility와 거북목 class 사이의 연관성이 없는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것으로 나와 전처리 진행.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63" y="1088975"/>
            <a:ext cx="3916238" cy="1513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0"/>
          <p:cNvPicPr preferRelativeResize="0"/>
          <p:nvPr/>
        </p:nvPicPr>
        <p:blipFill rotWithShape="1">
          <a:blip r:embed="rId4">
            <a:alphaModFix/>
          </a:blip>
          <a:srcRect b="26161" l="1835" r="0" t="0"/>
          <a:stretch/>
        </p:blipFill>
        <p:spPr>
          <a:xfrm>
            <a:off x="337150" y="2805800"/>
            <a:ext cx="3765299" cy="184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/>
          <p:nvPr/>
        </p:nvSpPr>
        <p:spPr>
          <a:xfrm>
            <a:off x="-8425" y="-630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1"/>
          <p:cNvSpPr/>
          <p:nvPr/>
        </p:nvSpPr>
        <p:spPr>
          <a:xfrm>
            <a:off x="-8425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1"/>
          <p:cNvSpPr/>
          <p:nvPr/>
        </p:nvSpPr>
        <p:spPr>
          <a:xfrm>
            <a:off x="6514500" y="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1"/>
          <p:cNvSpPr/>
          <p:nvPr/>
        </p:nvSpPr>
        <p:spPr>
          <a:xfrm>
            <a:off x="-8425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1"/>
          <p:cNvSpPr/>
          <p:nvPr/>
        </p:nvSpPr>
        <p:spPr>
          <a:xfrm>
            <a:off x="6514500" y="3624600"/>
            <a:ext cx="2629500" cy="15189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1"/>
          <p:cNvSpPr/>
          <p:nvPr/>
        </p:nvSpPr>
        <p:spPr>
          <a:xfrm>
            <a:off x="54700" y="98875"/>
            <a:ext cx="9035400" cy="4964700"/>
          </a:xfrm>
          <a:prstGeom prst="roundRect">
            <a:avLst>
              <a:gd fmla="val 805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1"/>
          <p:cNvSpPr txBox="1"/>
          <p:nvPr/>
        </p:nvSpPr>
        <p:spPr>
          <a:xfrm>
            <a:off x="2221475" y="340800"/>
            <a:ext cx="48594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AI</a:t>
            </a:r>
            <a:endParaRPr b="1" sz="25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21"/>
          <p:cNvSpPr/>
          <p:nvPr/>
        </p:nvSpPr>
        <p:spPr>
          <a:xfrm>
            <a:off x="4188425" y="1350550"/>
            <a:ext cx="4501800" cy="3134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1"/>
          <p:cNvSpPr txBox="1"/>
          <p:nvPr/>
        </p:nvSpPr>
        <p:spPr>
          <a:xfrm>
            <a:off x="4262725" y="1642275"/>
            <a:ext cx="4291500" cy="23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EDA 및 전처리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●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각도에 대한 정보 csv에 추가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-&gt;원래는 각 관절의 x,y,z좌표만 나타나 있었음. 하지만, 이전의 실험에서 확인해보았을 때 얼굴에 나타나는 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각도가 거북목을 판단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하는 데 중요한 지표가 될 것이라고 판단을 내림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-&gt; 실제로 함수를 만들어 각도 column을 추가해주었고, 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80% 내외의 강력한 상관관계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를 가지고 있음을 확인할 수 있었음.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6" name="Google Shape;196;p21"/>
          <p:cNvPicPr preferRelativeResize="0"/>
          <p:nvPr/>
        </p:nvPicPr>
        <p:blipFill rotWithShape="1">
          <a:blip r:embed="rId3">
            <a:alphaModFix/>
          </a:blip>
          <a:srcRect b="36154" l="979" r="10806" t="2159"/>
          <a:stretch/>
        </p:blipFill>
        <p:spPr>
          <a:xfrm>
            <a:off x="321775" y="716750"/>
            <a:ext cx="3472226" cy="219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1"/>
          <p:cNvPicPr preferRelativeResize="0"/>
          <p:nvPr/>
        </p:nvPicPr>
        <p:blipFill rotWithShape="1">
          <a:blip r:embed="rId4">
            <a:alphaModFix/>
          </a:blip>
          <a:srcRect b="0" l="0" r="6147" t="0"/>
          <a:stretch/>
        </p:blipFill>
        <p:spPr>
          <a:xfrm>
            <a:off x="143125" y="2953025"/>
            <a:ext cx="3968334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Project Management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bb831"/>
      </a:accent1>
      <a:accent2>
        <a:srgbClr val="fb8569"/>
      </a:accent2>
      <a:accent3>
        <a:srgbClr val="fb569c"/>
      </a:accent3>
      <a:accent4>
        <a:srgbClr val="e850e0"/>
      </a:accent4>
      <a:accent5>
        <a:srgbClr val="8225e2"/>
      </a:accent5>
      <a:accent6>
        <a:srgbClr val="9c27b0"/>
      </a:accent6>
      <a:hlink>
        <a:srgbClr val="fbb8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300</ep:Words>
  <ep:PresentationFormat/>
  <ep:Paragraphs>205</ep:Paragraphs>
  <ep:Slides>14</ep:Slides>
  <ep:Notes>14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ep:HeadingPairs>
  <ep:TitlesOfParts>
    <vt:vector size="15" baseType="lpstr">
      <vt:lpstr>Project Management Infographics by Slidesgo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권효정</cp:lastModifiedBy>
  <dcterms:modified xsi:type="dcterms:W3CDTF">2023-08-16T01:33:27.776</dcterms:modified>
  <cp:revision>1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